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6.xml" ContentType="application/vnd.openxmlformats-officedocument.theme+xml"/>
  <Override PartName="/ppt/theme/_rels/theme4.xml.rels" ContentType="application/vnd.openxmlformats-package.relationships+xml"/>
  <Override PartName="/ppt/theme/_rels/theme13.xml.rels" ContentType="application/vnd.openxmlformats-package.relationships+xml"/>
  <Override PartName="/ppt/theme/_rels/theme3.xml.rels" ContentType="application/vnd.openxmlformats-package.relationships+xml"/>
  <Override PartName="/ppt/theme/_rels/theme12.xml.rels" ContentType="application/vnd.openxmlformats-package.relationships+xml"/>
  <Override PartName="/ppt/theme/_rels/theme10.xml.rels" ContentType="application/vnd.openxmlformats-package.relationships+xml"/>
  <Override PartName="/ppt/theme/_rels/theme1.xml.rels" ContentType="application/vnd.openxmlformats-package.relationships+xml"/>
  <Override PartName="/ppt/theme/_rels/theme9.xml.rels" ContentType="application/vnd.openxmlformats-package.relationships+xml"/>
  <Override PartName="/ppt/theme/_rels/theme8.xml.rels" ContentType="application/vnd.openxmlformats-package.relationships+xml"/>
  <Override PartName="/ppt/theme/_rels/theme17.xml.rels" ContentType="application/vnd.openxmlformats-package.relationships+xml"/>
  <Override PartName="/ppt/theme/_rels/theme7.xml.rels" ContentType="application/vnd.openxmlformats-package.relationships+xml"/>
  <Override PartName="/ppt/theme/_rels/theme16.xml.rels" ContentType="application/vnd.openxmlformats-package.relationships+xml"/>
  <Override PartName="/ppt/theme/_rels/theme15.xml.rels" ContentType="application/vnd.openxmlformats-package.relationships+xml"/>
  <Override PartName="/ppt/theme/_rels/theme6.xml.rels" ContentType="application/vnd.openxmlformats-package.relationships+xml"/>
  <Override PartName="/ppt/theme/_rels/theme14.xml.rels" ContentType="application/vnd.openxmlformats-package.relationships+xml"/>
  <Override PartName="/ppt/theme/_rels/theme5.xml.rels" ContentType="application/vnd.openxmlformats-package.relationships+xml"/>
  <Override PartName="/ppt/theme/_rels/theme11.xml.rels" ContentType="application/vnd.openxmlformats-package.relationships+xml"/>
  <Override PartName="/ppt/theme/_rels/theme2.xml.rels" ContentType="application/vnd.openxmlformats-package.relationships+xml"/>
  <Override PartName="/ppt/theme/theme15.xml" ContentType="application/vnd.openxmlformats-officedocument.theme+xml"/>
  <Override PartName="/ppt/theme/theme5.xml" ContentType="application/vnd.openxmlformats-officedocument.theme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_rels/presentation.xml.rels" ContentType="application/vnd.openxmlformats-package.relationships+xml"/>
  <Override PartName="/ppt/media/image11.jpeg" ContentType="image/jpeg"/>
  <Override PartName="/ppt/media/image10.jpeg" ContentType="image/jpeg"/>
  <Override PartName="/ppt/media/image20.png" ContentType="image/png"/>
  <Override PartName="/ppt/media/image13.svg" ContentType="image/svg"/>
  <Override PartName="/ppt/media/image9.svg" ContentType="image/svg"/>
  <Override PartName="/ppt/media/image18.svg" ContentType="image/svg"/>
  <Override PartName="/ppt/media/image7.png" ContentType="image/png"/>
  <Override PartName="/ppt/media/image12.png" ContentType="image/png"/>
  <Override PartName="/ppt/media/image3.png" ContentType="image/png"/>
  <Override PartName="/ppt/media/image22.png" ContentType="image/png"/>
  <Override PartName="/ppt/media/image1.jpeg" ContentType="image/jpeg"/>
  <Override PartName="/ppt/media/image23.jpeg" ContentType="image/jpeg"/>
  <Override PartName="/ppt/media/image21.png" ContentType="image/png"/>
  <Override PartName="/ppt/media/image19.png" ContentType="image/png"/>
  <Override PartName="/ppt/media/image2.png" ContentType="image/png"/>
  <Override PartName="/ppt/media/image16.jpeg" ContentType="image/jpeg"/>
  <Override PartName="/ppt/media/image14.png" ContentType="image/png"/>
  <Override PartName="/ppt/media/image6.png" ContentType="image/png"/>
  <Override PartName="/ppt/media/image15.png" ContentType="image/png"/>
  <Override PartName="/ppt/media/image4.png" ContentType="image/png"/>
  <Override PartName="/ppt/media/image5.svg" ContentType="image/svg"/>
  <Override PartName="/ppt/media/image8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2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2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" Target="slides/slide1.xml"/><Relationship Id="rId20" Type="http://schemas.openxmlformats.org/officeDocument/2006/relationships/slide" Target="slides/slide2.xml"/><Relationship Id="rId21" Type="http://schemas.openxmlformats.org/officeDocument/2006/relationships/slide" Target="slides/slide3.xml"/><Relationship Id="rId22" Type="http://schemas.openxmlformats.org/officeDocument/2006/relationships/slide" Target="slides/slide4.xml"/><Relationship Id="rId23" Type="http://schemas.openxmlformats.org/officeDocument/2006/relationships/slide" Target="slides/slide5.xml"/><Relationship Id="rId24" Type="http://schemas.openxmlformats.org/officeDocument/2006/relationships/slide" Target="slides/slide6.xml"/><Relationship Id="rId25" Type="http://schemas.openxmlformats.org/officeDocument/2006/relationships/slide" Target="slides/slide7.xml"/><Relationship Id="rId26" Type="http://schemas.openxmlformats.org/officeDocument/2006/relationships/slide" Target="slides/slide8.xml"/><Relationship Id="rId27" Type="http://schemas.openxmlformats.org/officeDocument/2006/relationships/slide" Target="slides/slide9.xml"/><Relationship Id="rId28" Type="http://schemas.openxmlformats.org/officeDocument/2006/relationships/slide" Target="slides/slide10.xml"/><Relationship Id="rId29" Type="http://schemas.openxmlformats.org/officeDocument/2006/relationships/slide" Target="slides/slide11.xml"/><Relationship Id="rId30" Type="http://schemas.openxmlformats.org/officeDocument/2006/relationships/slide" Target="slides/slide12.xml"/><Relationship Id="rId31" Type="http://schemas.openxmlformats.org/officeDocument/2006/relationships/slide" Target="slides/slide13.xml"/><Relationship Id="rId32" Type="http://schemas.openxmlformats.org/officeDocument/2006/relationships/slide" Target="slides/slide14.xml"/><Relationship Id="rId33" Type="http://schemas.openxmlformats.org/officeDocument/2006/relationships/slide" Target="slides/slide15.xml"/><Relationship Id="rId34" Type="http://schemas.openxmlformats.org/officeDocument/2006/relationships/slide" Target="slides/slide16.xml"/><Relationship Id="rId35" Type="http://schemas.openxmlformats.org/officeDocument/2006/relationships/slide" Target="slides/slide17.xml"/><Relationship Id="rId36" Type="http://schemas.openxmlformats.org/officeDocument/2006/relationships/slide" Target="slides/slide18.xml"/><Relationship Id="rId37" Type="http://schemas.openxmlformats.org/officeDocument/2006/relationships/slide" Target="slides/slide19.xml"/><Relationship Id="rId38" Type="http://schemas.openxmlformats.org/officeDocument/2006/relationships/slide" Target="slides/slide20.xml"/><Relationship Id="rId39" Type="http://schemas.openxmlformats.org/officeDocument/2006/relationships/slide" Target="slides/slide21.xml"/><Relationship Id="rId40" Type="http://schemas.openxmlformats.org/officeDocument/2006/relationships/slide" Target="slides/slide22.xml"/><Relationship Id="rId41" Type="http://schemas.openxmlformats.org/officeDocument/2006/relationships/presProps" Target="presProps.xml"/>
</Relationships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png>
</file>

<file path=ppt/media/image16.jpe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1C8397-F181-4FB4-8302-28ACDEF3742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542C5FE-05F9-4825-B1FB-F77D0750C98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7430C9C0-F7ED-432E-ACA1-45833BE91D5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8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483372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9" name="PlaceHolder 3"/>
          <p:cNvSpPr>
            <a:spLocks noGrp="1"/>
          </p:cNvSpPr>
          <p:nvPr>
            <p:ph/>
          </p:nvPr>
        </p:nvSpPr>
        <p:spPr>
          <a:xfrm>
            <a:off x="6217200" y="2249640"/>
            <a:ext cx="483372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2B4A3B55-F986-4C0F-8B0C-39BEF38099B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2E2F662E-60EE-447B-949A-B0B0D93CF80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B46F0BC8-12AF-4318-8670-C329CC18806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F78154E5-55C4-46C8-86F9-873A7166396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53833603-A28E-4342-A63E-C5A5BFCBDFE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F893EE26-64AD-4517-8981-4F7814F4E99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75C423A-2B37-4A19-A8C4-580044D9706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11C0338-F9B5-42D7-9A86-AC6D7D91B5C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2F5F9614-96A5-4CF6-AC6B-4E316BE7A72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ACC31430-016A-4F25-B9DC-88A7900127F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513E47AF-AA25-4965-A859-EB30AB1C6A4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178901FC-A28C-4C6E-9C69-2FFA85254E0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8EFE2DC8-1921-4107-BC52-AD58B6099EC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78FE9560-1C61-44A6-B763-F2988F815E3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41" name="Picture 2" descr="\\DROBO-FS\QuickDrops\JB\PPTX NG\Droplets\LightingOverlay.png"/>
          <p:cNvPicPr/>
          <p:nvPr/>
        </p:nvPicPr>
        <p:blipFill>
          <a:blip r:embed="rId4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2" name="Group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43" name="Rectangle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" name="Freeform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5" name="Freeform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6" name="Rectangle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7" name="Freeform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8" name="Freeform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07200"/>
                <a:gd name="textAreaBottom" fmla="*/ 907920 h 90720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9" name="Freeform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>
                <a:gd name="textAreaLeft" fmla="*/ 0 w 375480"/>
                <a:gd name="textAreaRight" fmla="*/ 376200 w 375480"/>
                <a:gd name="textAreaTop" fmla="*/ 0 h 1801080"/>
                <a:gd name="textAreaBottom" fmla="*/ 1801800 h 1801080"/>
              </a:gdLst>
              <a:ahLst/>
              <a:rect l="textAreaLeft" t="textAreaTop" r="textAreaRight" b="textAreaBottom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0" name="Freeform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1" name="Freeform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>
                <a:gd name="textAreaLeft" fmla="*/ 0 w 370800"/>
                <a:gd name="textAreaRight" fmla="*/ 371520 w 370800"/>
                <a:gd name="textAreaTop" fmla="*/ 0 h 1424880"/>
                <a:gd name="textAreaBottom" fmla="*/ 1425600 h 1424880"/>
              </a:gdLst>
              <a:ahLst/>
              <a:rect l="textAreaLeft" t="textAreaTop" r="textAreaRight" b="textAreaBottom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2" name="Freeform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12240"/>
                <a:gd name="textAreaBottom" fmla="*/ 912960 h 912240"/>
              </a:gdLst>
              <a:ahLst/>
              <a:rect l="textAreaLeft" t="textAreaTop" r="textAreaRight" b="textAreaBottom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3" name="Freeform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4" name="Freeform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5" name="Freeform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>
                <a:gd name="textAreaLeft" fmla="*/ 0 w 418320"/>
                <a:gd name="textAreaRight" fmla="*/ 419040 w 418320"/>
                <a:gd name="textAreaTop" fmla="*/ 0 h 521640"/>
                <a:gd name="textAreaBottom" fmla="*/ 522360 h 521640"/>
              </a:gdLst>
              <a:ahLst/>
              <a:rect l="textAreaLeft" t="textAreaTop" r="textAreaRight" b="textAreaBottom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6" name="Freeform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>
                <a:gd name="textAreaLeft" fmla="*/ 0 w 161280"/>
                <a:gd name="textAreaRight" fmla="*/ 162000 w 161280"/>
                <a:gd name="textAreaTop" fmla="*/ 0 h 146880"/>
                <a:gd name="textAreaBottom" fmla="*/ 147600 h 146880"/>
              </a:gdLst>
              <a:ahLst/>
              <a:rect l="textAreaLeft" t="textAreaTop" r="textAreaRight" b="textAreaBottom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7" name="Freeform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07200"/>
                <a:gd name="textAreaBottom" fmla="*/ 907920 h 90720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8" name="Freeform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Freeform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0" name="Freeform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>
                <a:gd name="textAreaLeft" fmla="*/ 0 w 337320"/>
                <a:gd name="textAreaRight" fmla="*/ 338040 w 337320"/>
                <a:gd name="textAreaTop" fmla="*/ 0 h 1215360"/>
                <a:gd name="textAreaBottom" fmla="*/ 1216080 h 1215360"/>
              </a:gdLst>
              <a:ahLst/>
              <a:rect l="textAreaLeft" t="textAreaTop" r="textAreaRight" b="textAreaBottom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1" name="Freeform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>
                <a:gd name="textAreaLeft" fmla="*/ 0 w 156600"/>
                <a:gd name="textAreaRight" fmla="*/ 157320 w 156600"/>
                <a:gd name="textAreaTop" fmla="*/ 0 h 156600"/>
                <a:gd name="textAreaBottom" fmla="*/ 157320 h 156600"/>
              </a:gdLst>
              <a:ahLst/>
              <a:rect l="textAreaLeft" t="textAreaTop" r="textAreaRight" b="textAreaBottom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2" name="Freeform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3" name="Freeform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>
                <a:gd name="textAreaLeft" fmla="*/ 0 w 132480"/>
                <a:gd name="textAreaRight" fmla="*/ 133200 w 132480"/>
                <a:gd name="textAreaTop" fmla="*/ 0 h 266040"/>
                <a:gd name="textAreaBottom" fmla="*/ 266760 h 266040"/>
              </a:gdLst>
              <a:ahLst/>
              <a:rect l="textAreaLeft" t="textAreaTop" r="textAreaRight" b="textAreaBottom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4" name="Freeform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5" name="Freeform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>
                <a:gd name="textAreaLeft" fmla="*/ 0 w 132480"/>
                <a:gd name="textAreaRight" fmla="*/ 133200 w 132480"/>
                <a:gd name="textAreaTop" fmla="*/ 0 h 269280"/>
                <a:gd name="textAreaBottom" fmla="*/ 270000 h 269280"/>
              </a:gdLst>
              <a:ahLst/>
              <a:rect l="textAreaLeft" t="textAreaTop" r="textAreaRight" b="textAreaBottom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" name="Freeform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7" name="Freeform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>
                <a:gd name="textAreaLeft" fmla="*/ 0 w 308880"/>
                <a:gd name="textAreaRight" fmla="*/ 309600 w 308880"/>
                <a:gd name="textAreaTop" fmla="*/ 0 h 1558080"/>
                <a:gd name="textAreaBottom" fmla="*/ 1558800 h 1558080"/>
              </a:gdLst>
              <a:ahLst/>
              <a:rect l="textAreaLeft" t="textAreaTop" r="textAreaRight" b="textAreaBottom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8" name="Freeform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" name="Freeform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>
                <a:gd name="textAreaLeft" fmla="*/ 0 w 304200"/>
                <a:gd name="textAreaRight" fmla="*/ 304920 w 304200"/>
                <a:gd name="textAreaTop" fmla="*/ 0 h 1777320"/>
                <a:gd name="textAreaBottom" fmla="*/ 1778040 h 1777320"/>
              </a:gdLst>
              <a:ahLst/>
              <a:rect l="textAreaLeft" t="textAreaTop" r="textAreaRight" b="textAreaBottom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0" name="Freeform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1" name="Rectangle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2" name="Freeform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3" name="Freeform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461160"/>
                <a:gd name="textAreaBottom" fmla="*/ 461880 h 461160"/>
              </a:gdLst>
              <a:ahLst/>
              <a:rect l="textAreaLeft" t="textAreaTop" r="textAreaRight" b="textAreaBottom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4" name="Freeform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>
                <a:gd name="textAreaLeft" fmla="*/ 0 w 213480"/>
                <a:gd name="textAreaRight" fmla="*/ 214200 w 213480"/>
                <a:gd name="textAreaTop" fmla="*/ 0 h 754920"/>
                <a:gd name="textAreaBottom" fmla="*/ 755640 h 754920"/>
              </a:gdLst>
              <a:ahLst/>
              <a:rect l="textAreaLeft" t="textAreaTop" r="textAreaRight" b="textAreaBottom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5" name="Freeform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>
                <a:gd name="textAreaLeft" fmla="*/ 0 w 165960"/>
                <a:gd name="textAreaRight" fmla="*/ 166680 w 165960"/>
                <a:gd name="textAreaTop" fmla="*/ 0 h 159480"/>
                <a:gd name="textAreaBottom" fmla="*/ 160200 h 159480"/>
              </a:gdLst>
              <a:ahLst/>
              <a:rect l="textAreaLeft" t="textAreaTop" r="textAreaRight" b="textAreaBottom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6" name="Freeform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>
                <a:gd name="textAreaLeft" fmla="*/ 0 w 637560"/>
                <a:gd name="textAreaRight" fmla="*/ 638280 w 637560"/>
                <a:gd name="textAreaTop" fmla="*/ 0 h 4025160"/>
                <a:gd name="textAreaBottom" fmla="*/ 4025880 h 4025160"/>
              </a:gdLst>
              <a:ahLst/>
              <a:rect l="textAreaLeft" t="textAreaTop" r="textAreaRight" b="textAreaBottom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7" name="Freeform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>
                <a:gd name="textAreaLeft" fmla="*/ 0 w 142200"/>
                <a:gd name="textAreaRight" fmla="*/ 142920 w 142200"/>
                <a:gd name="textAreaTop" fmla="*/ 0 h 475560"/>
                <a:gd name="textAreaBottom" fmla="*/ 476280 h 475560"/>
              </a:gdLst>
              <a:ahLst/>
              <a:rect l="textAreaLeft" t="textAreaTop" r="textAreaRight" b="textAreaBottom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8" name="Freeform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>
                <a:gd name="textAreaLeft" fmla="*/ 0 w 108720"/>
                <a:gd name="textAreaRight" fmla="*/ 109440 w 108720"/>
                <a:gd name="textAreaTop" fmla="*/ 0 h 107280"/>
                <a:gd name="textAreaBottom" fmla="*/ 108000 h 10728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" name="Freeform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>
                <a:gd name="textAreaLeft" fmla="*/ 0 w 142200"/>
                <a:gd name="textAreaRight" fmla="*/ 142920 w 142200"/>
                <a:gd name="textAreaTop" fmla="*/ 0 h 474120"/>
                <a:gd name="textAreaBottom" fmla="*/ 474840 h 474120"/>
              </a:gdLst>
              <a:ahLst/>
              <a:rect l="textAreaLeft" t="textAreaTop" r="textAreaRight" b="textAreaBottom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0" name="Freeform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>
                <a:gd name="textAreaLeft" fmla="*/ 0 w 108720"/>
                <a:gd name="textAreaRight" fmla="*/ 109440 w 108720"/>
                <a:gd name="textAreaTop" fmla="*/ 0 h 108720"/>
                <a:gd name="textAreaBottom" fmla="*/ 109440 h 108720"/>
              </a:gdLst>
              <a:ahLst/>
              <a:rect l="textAreaLeft" t="textAreaTop" r="textAreaRight" b="textAreaBottom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1" name="Freeform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>
                <a:gd name="textAreaLeft" fmla="*/ 0 w 113760"/>
                <a:gd name="textAreaRight" fmla="*/ 114480 w 113760"/>
                <a:gd name="textAreaTop" fmla="*/ 0 h 451800"/>
                <a:gd name="textAreaBottom" fmla="*/ 452520 h 451800"/>
              </a:gdLst>
              <a:ahLst/>
              <a:rect l="textAreaLeft" t="textAreaTop" r="textAreaRight" b="textAreaBottom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2" name="Freeform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>
                <a:gd name="textAreaLeft" fmla="*/ 0 w 108720"/>
                <a:gd name="textAreaRight" fmla="*/ 109440 w 108720"/>
                <a:gd name="textAreaTop" fmla="*/ 0 h 108720"/>
                <a:gd name="textAreaBottom" fmla="*/ 109440 h 10872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3" name="Rectangle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4" name="Freeform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>
                <a:gd name="textAreaLeft" fmla="*/ 0 w 370800"/>
                <a:gd name="textAreaRight" fmla="*/ 371520 w 370800"/>
                <a:gd name="textAreaTop" fmla="*/ 0 h 1801080"/>
                <a:gd name="textAreaBottom" fmla="*/ 1801800 h 1801080"/>
              </a:gdLst>
              <a:ahLst/>
              <a:rect l="textAreaLeft" t="textAreaTop" r="textAreaRight" b="textAreaBottom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5" name="Freeform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6" name="Freeform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>
                <a:gd name="textAreaLeft" fmla="*/ 0 w 347040"/>
                <a:gd name="textAreaRight" fmla="*/ 347760 w 347040"/>
                <a:gd name="textAreaTop" fmla="*/ 0 h 2859840"/>
                <a:gd name="textAreaBottom" fmla="*/ 2860560 h 2859840"/>
              </a:gdLst>
              <a:ahLst/>
              <a:rect l="textAreaLeft" t="textAreaTop" r="textAreaRight" b="textAreaBottom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7" name="Freeform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8" name="Freeform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9" name="Freeform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>
                <a:gd name="textAreaLeft" fmla="*/ 0 w 370800"/>
                <a:gd name="textAreaRight" fmla="*/ 371520 w 370800"/>
                <a:gd name="textAreaTop" fmla="*/ 0 h 1424880"/>
                <a:gd name="textAreaBottom" fmla="*/ 1425600 h 1424880"/>
              </a:gdLst>
              <a:ahLst/>
              <a:rect l="textAreaLeft" t="textAreaTop" r="textAreaRight" b="textAreaBottom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0" name="Freeform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12240"/>
                <a:gd name="textAreaBottom" fmla="*/ 912960 h 912240"/>
              </a:gdLst>
              <a:ahLst/>
              <a:rect l="textAreaLeft" t="textAreaTop" r="textAreaRight" b="textAreaBottom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" name="Freeform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" name="Freeform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" name="Freeform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>
                <a:gd name="textAreaLeft" fmla="*/ 0 w 418320"/>
                <a:gd name="textAreaRight" fmla="*/ 419040 w 418320"/>
                <a:gd name="textAreaTop" fmla="*/ 0 h 526320"/>
                <a:gd name="textAreaBottom" fmla="*/ 527040 h 526320"/>
              </a:gdLst>
              <a:ahLst/>
              <a:rect l="textAreaLeft" t="textAreaTop" r="textAreaRight" b="textAreaBottom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" name="Freeform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>
                <a:gd name="textAreaLeft" fmla="*/ 0 w 156600"/>
                <a:gd name="textAreaRight" fmla="*/ 157320 w 156600"/>
                <a:gd name="textAreaTop" fmla="*/ 0 h 146880"/>
                <a:gd name="textAreaBottom" fmla="*/ 147600 h 146880"/>
              </a:gdLst>
              <a:ahLst/>
              <a:rect l="textAreaLeft" t="textAreaTop" r="textAreaRight" b="textAreaBottom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" name="Freeform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>
                <a:gd name="textAreaLeft" fmla="*/ 0 w 232560"/>
                <a:gd name="textAreaRight" fmla="*/ 233280 w 232560"/>
                <a:gd name="textAreaTop" fmla="*/ 0 h 5103000"/>
                <a:gd name="textAreaBottom" fmla="*/ 5103720 h 5103000"/>
              </a:gdLst>
              <a:ahLst/>
              <a:rect l="textAreaLeft" t="textAreaTop" r="textAreaRight" b="textAreaBottom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" name="Freeform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>
                <a:gd name="textAreaLeft" fmla="*/ 0 w 185040"/>
                <a:gd name="textAreaRight" fmla="*/ 185760 w 185040"/>
                <a:gd name="textAreaTop" fmla="*/ 0 h 185040"/>
                <a:gd name="textAreaBottom" fmla="*/ 185760 h 185040"/>
              </a:gdLst>
              <a:ahLst/>
              <a:rect l="textAreaLeft" t="textAreaTop" r="textAreaRight" b="textAreaBottom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to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form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ftr" idx="1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sldNum" idx="2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E5B4A00-7FF7-4B75-BE80-D0D8EBDE35D7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dt" idx="3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59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460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461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2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3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4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5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6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7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8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9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0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1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3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4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5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6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7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8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9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0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1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2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3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4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5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6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7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88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489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0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1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2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3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4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5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6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7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8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9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ftr" idx="28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02" name="PlaceHolder 4"/>
          <p:cNvSpPr>
            <a:spLocks noGrp="1"/>
          </p:cNvSpPr>
          <p:nvPr>
            <p:ph type="sldNum" idx="29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83DFADF-3208-4CB3-8BAE-36B3160EAED5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03" name="PlaceHolder 5"/>
          <p:cNvSpPr>
            <a:spLocks noGrp="1"/>
          </p:cNvSpPr>
          <p:nvPr>
            <p:ph type="dt" idx="30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507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508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509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0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1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2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3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4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5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6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7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8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9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0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1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2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3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4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5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6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7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8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9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0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1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2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3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4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5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536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537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8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9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0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1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2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3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4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5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6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47" name="PlaceHolder 1"/>
          <p:cNvSpPr>
            <a:spLocks noGrp="1"/>
          </p:cNvSpPr>
          <p:nvPr>
            <p:ph type="ftr" idx="31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48" name="PlaceHolder 2"/>
          <p:cNvSpPr>
            <a:spLocks noGrp="1"/>
          </p:cNvSpPr>
          <p:nvPr>
            <p:ph type="sldNum" idx="32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35D43F1-9EBF-4E9D-B9FE-6DA24D2C65B1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49" name="PlaceHolder 3"/>
          <p:cNvSpPr>
            <a:spLocks noGrp="1"/>
          </p:cNvSpPr>
          <p:nvPr>
            <p:ph type="dt" idx="33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55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55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55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58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58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9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to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form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36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36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4" name="PlaceHolder 4"/>
          <p:cNvSpPr>
            <a:spLocks noGrp="1"/>
          </p:cNvSpPr>
          <p:nvPr>
            <p:ph type="ftr" idx="34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95" name="PlaceHolder 5"/>
          <p:cNvSpPr>
            <a:spLocks noGrp="1"/>
          </p:cNvSpPr>
          <p:nvPr>
            <p:ph type="sldNum" idx="35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35FDC0E-6790-49A7-9A02-FE70A2C0AE96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96" name="PlaceHolder 6"/>
          <p:cNvSpPr>
            <a:spLocks noGrp="1"/>
          </p:cNvSpPr>
          <p:nvPr>
            <p:ph type="dt" idx="36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60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60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60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63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63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641" name="PlaceHolder 1"/>
          <p:cNvSpPr>
            <a:spLocks noGrp="1"/>
          </p:cNvSpPr>
          <p:nvPr>
            <p:ph type="ftr" idx="37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42" name="PlaceHolder 2"/>
          <p:cNvSpPr>
            <a:spLocks noGrp="1"/>
          </p:cNvSpPr>
          <p:nvPr>
            <p:ph type="sldNum" idx="38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594645E-FC4C-40B4-9550-22B98E528C3D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43" name="PlaceHolder 3"/>
          <p:cNvSpPr>
            <a:spLocks noGrp="1"/>
          </p:cNvSpPr>
          <p:nvPr>
            <p:ph type="dt" idx="39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4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645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646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647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8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9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0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1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2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3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4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5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6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7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8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9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0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1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2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3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4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5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6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7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8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9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0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1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2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3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674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675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6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7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8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9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0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1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2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3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4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68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to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form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6" name="PlaceHolder 2"/>
          <p:cNvSpPr>
            <a:spLocks noGrp="1"/>
          </p:cNvSpPr>
          <p:nvPr>
            <p:ph type="ftr" idx="40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87" name="PlaceHolder 3"/>
          <p:cNvSpPr>
            <a:spLocks noGrp="1"/>
          </p:cNvSpPr>
          <p:nvPr>
            <p:ph type="sldNum" idx="41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BADB7AA-DB73-4D64-B4A8-52D1D77499D7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88" name="PlaceHolder 4"/>
          <p:cNvSpPr>
            <a:spLocks noGrp="1"/>
          </p:cNvSpPr>
          <p:nvPr>
            <p:ph type="dt" idx="42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69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69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69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72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72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731" name="PlaceHolder 1"/>
          <p:cNvSpPr>
            <a:spLocks noGrp="1"/>
          </p:cNvSpPr>
          <p:nvPr>
            <p:ph type="ftr" idx="43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32" name="PlaceHolder 2"/>
          <p:cNvSpPr>
            <a:spLocks noGrp="1"/>
          </p:cNvSpPr>
          <p:nvPr>
            <p:ph type="sldNum" idx="44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0D476FC-691E-49A3-BFCA-70396D94373B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33" name="PlaceHolder 3"/>
          <p:cNvSpPr>
            <a:spLocks noGrp="1"/>
          </p:cNvSpPr>
          <p:nvPr>
            <p:ph type="dt" idx="45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4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735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736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737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8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9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0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1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2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3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4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5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6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7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8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9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0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1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2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3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4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5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6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7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8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9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0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1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2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3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764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765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6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7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8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9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0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1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2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3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4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775" name="PlaceHolder 1"/>
          <p:cNvSpPr>
            <a:spLocks noGrp="1"/>
          </p:cNvSpPr>
          <p:nvPr>
            <p:ph type="ftr" idx="46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76" name="PlaceHolder 2"/>
          <p:cNvSpPr>
            <a:spLocks noGrp="1"/>
          </p:cNvSpPr>
          <p:nvPr>
            <p:ph type="sldNum" idx="47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4C01A92-8D56-4A6B-8ED8-0E1F9B8D8CB6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77" name="PlaceHolder 3"/>
          <p:cNvSpPr>
            <a:spLocks noGrp="1"/>
          </p:cNvSpPr>
          <p:nvPr>
            <p:ph type="dt" idx="48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779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780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781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2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3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4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5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6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7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8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9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0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1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3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4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5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6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7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8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9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0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1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2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3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4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5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6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7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808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809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0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1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2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3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4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5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6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7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8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819" name="PlaceHolder 1"/>
          <p:cNvSpPr>
            <a:spLocks noGrp="1"/>
          </p:cNvSpPr>
          <p:nvPr>
            <p:ph type="ftr" idx="49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20" name="PlaceHolder 2"/>
          <p:cNvSpPr>
            <a:spLocks noGrp="1"/>
          </p:cNvSpPr>
          <p:nvPr>
            <p:ph type="sldNum" idx="50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B7D878B-EF32-4AAB-97B1-B4774CC6B747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21" name="PlaceHolder 3"/>
          <p:cNvSpPr>
            <a:spLocks noGrp="1"/>
          </p:cNvSpPr>
          <p:nvPr>
            <p:ph type="dt" idx="51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05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106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107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8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9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0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1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2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3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4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5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6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7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8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9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0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1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2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3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4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5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6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7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8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9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0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1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2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3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134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135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6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7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8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9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0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1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2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3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4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45" name="PlaceHolder 1"/>
          <p:cNvSpPr>
            <a:spLocks noGrp="1"/>
          </p:cNvSpPr>
          <p:nvPr>
            <p:ph type="ftr" idx="4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sldNum" idx="5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5FD78E5-5E39-49B4-8F26-499389093D16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dt" idx="6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49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150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151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2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3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4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5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6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7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8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9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0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1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3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4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5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6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7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8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9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0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1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2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3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4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5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6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7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178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179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0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1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2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3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4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5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6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7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8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89" name="PlaceHolder 1"/>
          <p:cNvSpPr>
            <a:spLocks noGrp="1"/>
          </p:cNvSpPr>
          <p:nvPr>
            <p:ph type="ftr" idx="7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sldNum" idx="8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EE3742B-A7AA-417C-B20A-E5B38FC54104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dt" idx="9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93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194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195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6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7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8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9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0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1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2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3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4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5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6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7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8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9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0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1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2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3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4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5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6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7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8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9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0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1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222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223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4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5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6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7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8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9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0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1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2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33" name="TextBox 59"/>
          <p:cNvSpPr/>
          <p:nvPr/>
        </p:nvSpPr>
        <p:spPr>
          <a:xfrm>
            <a:off x="903600" y="732240"/>
            <a:ext cx="608760" cy="58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en-US" sz="8000" spc="-1" strike="noStrike" cap="all">
                <a:solidFill>
                  <a:schemeClr val="dk1"/>
                </a:solidFill>
                <a:latin typeface="Tw Cen MT"/>
              </a:rPr>
              <a:t>“</a:t>
            </a:r>
            <a:endParaRPr b="0" lang="en-US" sz="8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4" name="TextBox 60"/>
          <p:cNvSpPr/>
          <p:nvPr/>
        </p:nvSpPr>
        <p:spPr>
          <a:xfrm>
            <a:off x="10537200" y="2764800"/>
            <a:ext cx="608760" cy="58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en-US" sz="8000" spc="-1" strike="noStrike" cap="all">
                <a:solidFill>
                  <a:schemeClr val="dk1"/>
                </a:solidFill>
                <a:latin typeface="Tw Cen MT"/>
              </a:rPr>
              <a:t>”</a:t>
            </a:r>
            <a:endParaRPr b="0" lang="en-US" sz="8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5" name="PlaceHolder 1"/>
          <p:cNvSpPr>
            <a:spLocks noGrp="1"/>
          </p:cNvSpPr>
          <p:nvPr>
            <p:ph type="ftr" idx="10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sldNum" idx="11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14B64CD-8AF0-4DBF-B46E-8985E57155C9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dt" idx="12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239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40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241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2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3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4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5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6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7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8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9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0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1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3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4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5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6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7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8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9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0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1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2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3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4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5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6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7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268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269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0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1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2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3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4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5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6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7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8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79" name="PlaceHolder 1"/>
          <p:cNvSpPr>
            <a:spLocks noGrp="1"/>
          </p:cNvSpPr>
          <p:nvPr>
            <p:ph type="ftr" idx="13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sldNum" idx="14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8F8F261-56E4-4870-A05A-091BFA5FA8BD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dt" idx="15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283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84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285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6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7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8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9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0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1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2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3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4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5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6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7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8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9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0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1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2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3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4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5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6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7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8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9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0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1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12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13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4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5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6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7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8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9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0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1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2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23" name="PlaceHolder 1"/>
          <p:cNvSpPr>
            <a:spLocks noGrp="1"/>
          </p:cNvSpPr>
          <p:nvPr>
            <p:ph type="ftr" idx="16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sldNum" idx="17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99C82B5-9F23-4BEA-9A66-C48B8C7BF446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dt" idx="18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327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328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29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0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1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2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3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4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5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6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7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8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9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0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1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2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3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4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5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6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7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8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9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0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1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2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3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4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5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56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57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8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9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0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1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2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3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4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5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6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67" name="PlaceHolder 1"/>
          <p:cNvSpPr>
            <a:spLocks noGrp="1"/>
          </p:cNvSpPr>
          <p:nvPr>
            <p:ph type="ftr" idx="19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68" name="PlaceHolder 2"/>
          <p:cNvSpPr>
            <a:spLocks noGrp="1"/>
          </p:cNvSpPr>
          <p:nvPr>
            <p:ph type="sldNum" idx="20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C84A0794-5A5F-44EC-B5A7-455AB7FF2159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69" name="PlaceHolder 3"/>
          <p:cNvSpPr>
            <a:spLocks noGrp="1"/>
          </p:cNvSpPr>
          <p:nvPr>
            <p:ph type="dt" idx="21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37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37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7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0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40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11" name="PlaceHolder 1"/>
          <p:cNvSpPr>
            <a:spLocks noGrp="1"/>
          </p:cNvSpPr>
          <p:nvPr>
            <p:ph type="ftr" idx="22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 type="sldNum" idx="23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DBD2D58-84AC-4F93-9937-41E2F5B13B1A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13" name="PlaceHolder 3"/>
          <p:cNvSpPr>
            <a:spLocks noGrp="1"/>
          </p:cNvSpPr>
          <p:nvPr>
            <p:ph type="dt" idx="24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15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416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417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8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9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0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1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2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3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4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5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6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7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8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9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0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1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2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3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4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5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6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7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8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9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0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1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2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3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44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445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6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7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8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9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0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1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2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3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4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55" name="PlaceHolder 1"/>
          <p:cNvSpPr>
            <a:spLocks noGrp="1"/>
          </p:cNvSpPr>
          <p:nvPr>
            <p:ph type="ftr" idx="25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 type="sldNum" idx="26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C4EDE89-3499-44E1-8842-CBE56CF53576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57" name="PlaceHolder 3"/>
          <p:cNvSpPr>
            <a:spLocks noGrp="1"/>
          </p:cNvSpPr>
          <p:nvPr>
            <p:ph type="dt" idx="27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svg"/><Relationship Id="rId3" Type="http://schemas.openxmlformats.org/officeDocument/2006/relationships/slideLayout" Target="../slideLayouts/slideLayout10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png"/><Relationship Id="rId4" Type="http://schemas.openxmlformats.org/officeDocument/2006/relationships/image" Target="../media/image13.svg"/><Relationship Id="rId5" Type="http://schemas.openxmlformats.org/officeDocument/2006/relationships/slideLayout" Target="../slideLayouts/slideLayout10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0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png"/><Relationship Id="rId3" Type="http://schemas.openxmlformats.org/officeDocument/2006/relationships/image" Target="../media/image18.svg"/><Relationship Id="rId4" Type="http://schemas.openxmlformats.org/officeDocument/2006/relationships/slideLayout" Target="../slideLayouts/slideLayout10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0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1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hyperlink" Target="https://github.com/rglenn/yes-you-can/" TargetMode="External"/><Relationship Id="rId2" Type="http://schemas.openxmlformats.org/officeDocument/2006/relationships/hyperlink" Target="https://en.wikipedia.org/wiki/CAN_bus" TargetMode="External"/><Relationship Id="rId3" Type="http://schemas.openxmlformats.org/officeDocument/2006/relationships/hyperlink" Target="https://www.bencz.com/hacks/2016/07/10/python-and-socketcan/" TargetMode="External"/><Relationship Id="rId4" Type="http://schemas.openxmlformats.org/officeDocument/2006/relationships/hyperlink" Target="https://learn.adafruit.com/" TargetMode="External"/><Relationship Id="rId5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svg"/><Relationship Id="rId3" Type="http://schemas.openxmlformats.org/officeDocument/2006/relationships/slideLayout" Target="../slideLayouts/slideLayout1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Y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, 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y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u 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…</a:t>
            </a:r>
            <a:endParaRPr b="0" lang="en-US" sz="4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3" name="PlaceHolder 2"/>
          <p:cNvSpPr>
            <a:spLocks noGrp="1"/>
          </p:cNvSpPr>
          <p:nvPr>
            <p:ph type="subTitle"/>
          </p:nvPr>
        </p:nvSpPr>
        <p:spPr>
          <a:xfrm>
            <a:off x="1876320" y="3602160"/>
            <a:ext cx="8790840" cy="165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111"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…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use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the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co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nt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ro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lle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r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are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net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wo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rk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in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no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n-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aut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om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oti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ve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app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lic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ati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on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s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Ra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nd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y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gle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nn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Sup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erc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on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202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4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k?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3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3333" lnSpcReduction="20000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When receiving a frame, the nodes check the CRC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The transmitting node sends a recessive state in ACK bit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If the CRC checks out, the other nodes send a recessive state in the ACK bit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So if no node receives properly, the transmitter knows to send again. But if any node </a:t>
            </a: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receives properly, transmitter thinks it was transmitted fine.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If it wasn’t ACKed, retransmit. If you retransmit too many times, enter an error state.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u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x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u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5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7222" lnSpcReduction="20000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Linux has built-in support for CAN using SocketCAN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Can-utils package has cansend, candump, cansniffer...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Wireshark supports CAN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Python-can package adds support for Python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USB dongle like CANtact or CANable plus candlelight-gs firmware makes it easy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For Raspberry Pi, add a SPI to CAN bridge (MCP2515 supported out of the box)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Some support exists on Windows, but Linux is best supported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x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le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(c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v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d)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7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Halloween front door lighting effects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We have a doorbell for people to push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We want to avoid pranksters, so we’ll have a doormat sensor to see that they’re standing in front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We’ll have lighting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We’ll have sound effects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x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le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(c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v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d)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49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1760400" y="2085480"/>
            <a:ext cx="8297640" cy="317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g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u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x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le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1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Doorbell button state, 1 byte data, ID 0x200, sent on push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Doormat state, 1 byte data, ID 0x201, has to be requested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Do lighting effects, 1 byte data, ID 0x202, sent by controller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Do sound effects, 1 byte data, ID 0x203, sent by controller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b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el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3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Using Adafruit QT Py with CAN BFF and Arduino environment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SAMD21 and MCP25625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54" name="" descr=""/>
          <p:cNvPicPr/>
          <p:nvPr/>
        </p:nvPicPr>
        <p:blipFill>
          <a:blip r:embed="rId1"/>
          <a:stretch/>
        </p:blipFill>
        <p:spPr>
          <a:xfrm>
            <a:off x="1371600" y="3637440"/>
            <a:ext cx="2485440" cy="2534400"/>
          </a:xfrm>
          <a:prstGeom prst="rect">
            <a:avLst/>
          </a:prstGeom>
          <a:ln w="0">
            <a:noFill/>
          </a:ln>
        </p:spPr>
      </p:pic>
      <p:pic>
        <p:nvPicPr>
          <p:cNvPr id="855" name="" descr=""/>
          <p:cNvPicPr/>
          <p:nvPr/>
        </p:nvPicPr>
        <p:blipFill>
          <a:blip r:embed="rId2"/>
          <a:stretch/>
        </p:blipFill>
        <p:spPr>
          <a:xfrm>
            <a:off x="4626000" y="3657600"/>
            <a:ext cx="2460240" cy="2514240"/>
          </a:xfrm>
          <a:prstGeom prst="rect">
            <a:avLst/>
          </a:prstGeom>
          <a:ln w="0">
            <a:noFill/>
          </a:ln>
        </p:spPr>
      </p:pic>
      <p:pic>
        <p:nvPicPr>
          <p:cNvPr id="856" name="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686800" y="2971800"/>
            <a:ext cx="1599840" cy="3514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b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el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8" name=""/>
          <p:cNvSpPr/>
          <p:nvPr/>
        </p:nvSpPr>
        <p:spPr>
          <a:xfrm>
            <a:off x="1600200" y="2286000"/>
            <a:ext cx="3428640" cy="584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59" name="" descr=""/>
          <p:cNvPicPr/>
          <p:nvPr/>
        </p:nvPicPr>
        <p:blipFill>
          <a:blip r:embed="rId1"/>
          <a:stretch/>
        </p:blipFill>
        <p:spPr>
          <a:xfrm>
            <a:off x="466920" y="2057400"/>
            <a:ext cx="4736520" cy="3657240"/>
          </a:xfrm>
          <a:prstGeom prst="rect">
            <a:avLst/>
          </a:prstGeom>
          <a:ln w="0">
            <a:noFill/>
          </a:ln>
        </p:spPr>
      </p:pic>
      <p:pic>
        <p:nvPicPr>
          <p:cNvPr id="860" name="" descr=""/>
          <p:cNvPicPr/>
          <p:nvPr/>
        </p:nvPicPr>
        <p:blipFill>
          <a:blip r:embed="rId2"/>
          <a:stretch/>
        </p:blipFill>
        <p:spPr>
          <a:xfrm>
            <a:off x="5715000" y="1600200"/>
            <a:ext cx="6154200" cy="4343040"/>
          </a:xfrm>
          <a:prstGeom prst="rect">
            <a:avLst/>
          </a:prstGeom>
          <a:ln w="0">
            <a:noFill/>
          </a:ln>
        </p:spPr>
      </p:pic>
      <p:sp>
        <p:nvSpPr>
          <p:cNvPr id="861" name=""/>
          <p:cNvSpPr/>
          <p:nvPr/>
        </p:nvSpPr>
        <p:spPr>
          <a:xfrm>
            <a:off x="941760" y="2057400"/>
            <a:ext cx="2158920" cy="5245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2" name=""/>
          <p:cNvSpPr/>
          <p:nvPr/>
        </p:nvSpPr>
        <p:spPr>
          <a:xfrm>
            <a:off x="1222200" y="4237560"/>
            <a:ext cx="3529440" cy="67284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3" name=""/>
          <p:cNvSpPr/>
          <p:nvPr/>
        </p:nvSpPr>
        <p:spPr>
          <a:xfrm>
            <a:off x="6990120" y="3808800"/>
            <a:ext cx="2137680" cy="5248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DOORMAT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5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Using Adafruit ESP32-S3 with Adafruit CAN Pal (just the transceiver) and CircuitPython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66" name="" descr=""/>
          <p:cNvPicPr/>
          <p:nvPr/>
        </p:nvPicPr>
        <p:blipFill>
          <a:blip r:embed="rId1"/>
          <a:stretch/>
        </p:blipFill>
        <p:spPr>
          <a:xfrm>
            <a:off x="2562840" y="3429000"/>
            <a:ext cx="1597320" cy="2971440"/>
          </a:xfrm>
          <a:prstGeom prst="rect">
            <a:avLst/>
          </a:prstGeom>
          <a:ln w="0">
            <a:noFill/>
          </a:ln>
        </p:spPr>
      </p:pic>
      <p:pic>
        <p:nvPicPr>
          <p:cNvPr id="867" name="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7721640" y="3006360"/>
            <a:ext cx="1574280" cy="3458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DOORMAT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69" name="" descr=""/>
          <p:cNvPicPr/>
          <p:nvPr/>
        </p:nvPicPr>
        <p:blipFill>
          <a:blip r:embed="rId1"/>
          <a:srcRect l="0" t="0" r="18827" b="0"/>
          <a:stretch/>
        </p:blipFill>
        <p:spPr>
          <a:xfrm>
            <a:off x="734760" y="2722320"/>
            <a:ext cx="4969800" cy="2571120"/>
          </a:xfrm>
          <a:prstGeom prst="rect">
            <a:avLst/>
          </a:prstGeom>
          <a:ln w="0">
            <a:noFill/>
          </a:ln>
        </p:spPr>
      </p:pic>
      <p:sp>
        <p:nvSpPr>
          <p:cNvPr id="870" name=""/>
          <p:cNvSpPr/>
          <p:nvPr/>
        </p:nvSpPr>
        <p:spPr>
          <a:xfrm>
            <a:off x="734760" y="4922640"/>
            <a:ext cx="4856040" cy="37080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71" name="" descr=""/>
          <p:cNvPicPr/>
          <p:nvPr/>
        </p:nvPicPr>
        <p:blipFill>
          <a:blip r:embed="rId2"/>
          <a:stretch/>
        </p:blipFill>
        <p:spPr>
          <a:xfrm>
            <a:off x="6172200" y="1803600"/>
            <a:ext cx="5543280" cy="4377600"/>
          </a:xfrm>
          <a:prstGeom prst="rect">
            <a:avLst/>
          </a:prstGeom>
          <a:ln w="0">
            <a:noFill/>
          </a:ln>
        </p:spPr>
      </p:pic>
      <p:sp>
        <p:nvSpPr>
          <p:cNvPr id="872" name=""/>
          <p:cNvSpPr/>
          <p:nvPr/>
        </p:nvSpPr>
        <p:spPr>
          <a:xfrm>
            <a:off x="6386400" y="1969920"/>
            <a:ext cx="3249360" cy="60156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3" name=""/>
          <p:cNvSpPr/>
          <p:nvPr/>
        </p:nvSpPr>
        <p:spPr>
          <a:xfrm>
            <a:off x="6386400" y="2652480"/>
            <a:ext cx="3813120" cy="3157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4" name=""/>
          <p:cNvSpPr/>
          <p:nvPr/>
        </p:nvSpPr>
        <p:spPr>
          <a:xfrm>
            <a:off x="6402240" y="4081320"/>
            <a:ext cx="2670120" cy="3157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5" name=""/>
          <p:cNvSpPr/>
          <p:nvPr/>
        </p:nvSpPr>
        <p:spPr>
          <a:xfrm>
            <a:off x="6933960" y="3817800"/>
            <a:ext cx="4654440" cy="26316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6" name=""/>
          <p:cNvSpPr/>
          <p:nvPr/>
        </p:nvSpPr>
        <p:spPr>
          <a:xfrm>
            <a:off x="6926040" y="4676400"/>
            <a:ext cx="3122640" cy="84780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Controller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8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Adafruit RP2040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 Feather, using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CircuitPython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79" name="" descr=""/>
          <p:cNvPicPr/>
          <p:nvPr/>
        </p:nvPicPr>
        <p:blipFill>
          <a:blip r:embed="rId1"/>
          <a:stretch/>
        </p:blipFill>
        <p:spPr>
          <a:xfrm>
            <a:off x="1299240" y="3746880"/>
            <a:ext cx="2741760" cy="2698200"/>
          </a:xfrm>
          <a:prstGeom prst="rect">
            <a:avLst/>
          </a:prstGeom>
          <a:ln w="0">
            <a:noFill/>
          </a:ln>
        </p:spPr>
      </p:pic>
      <p:pic>
        <p:nvPicPr>
          <p:cNvPr id="880" name="" descr=""/>
          <p:cNvPicPr/>
          <p:nvPr/>
        </p:nvPicPr>
        <p:blipFill>
          <a:blip r:embed="rId2"/>
          <a:stretch/>
        </p:blipFill>
        <p:spPr>
          <a:xfrm>
            <a:off x="4357800" y="1601280"/>
            <a:ext cx="7174800" cy="4848120"/>
          </a:xfrm>
          <a:prstGeom prst="rect">
            <a:avLst/>
          </a:prstGeom>
          <a:ln w="0">
            <a:noFill/>
          </a:ln>
        </p:spPr>
      </p:pic>
      <p:sp>
        <p:nvSpPr>
          <p:cNvPr id="881" name=""/>
          <p:cNvSpPr/>
          <p:nvPr/>
        </p:nvSpPr>
        <p:spPr>
          <a:xfrm>
            <a:off x="1299240" y="5421240"/>
            <a:ext cx="1684800" cy="48384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2" name=""/>
          <p:cNvSpPr/>
          <p:nvPr/>
        </p:nvSpPr>
        <p:spPr>
          <a:xfrm>
            <a:off x="4593240" y="1765440"/>
            <a:ext cx="3732840" cy="7660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3" name=""/>
          <p:cNvSpPr/>
          <p:nvPr/>
        </p:nvSpPr>
        <p:spPr>
          <a:xfrm>
            <a:off x="4887000" y="2773800"/>
            <a:ext cx="4391640" cy="116280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4" name=""/>
          <p:cNvSpPr/>
          <p:nvPr/>
        </p:nvSpPr>
        <p:spPr>
          <a:xfrm>
            <a:off x="5664960" y="4238640"/>
            <a:ext cx="4066200" cy="2854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5" name=""/>
          <p:cNvSpPr/>
          <p:nvPr/>
        </p:nvSpPr>
        <p:spPr>
          <a:xfrm>
            <a:off x="5133240" y="4698720"/>
            <a:ext cx="4153320" cy="8809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6" name=""/>
          <p:cNvSpPr/>
          <p:nvPr/>
        </p:nvSpPr>
        <p:spPr>
          <a:xfrm>
            <a:off x="5649120" y="5857920"/>
            <a:ext cx="5836320" cy="5914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is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5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 brief introduction to CAN hardware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 brief introduction to CAN libraries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Enough to whet your appetite and get you to try this technology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NOT a comprehensive look at the technology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NOT covering CANFD or anything new like that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NOT covering CANopen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Linux set up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8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3333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Plug in USB CAN dongle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Run as root: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ip link set can0 type can bitrate 250000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Run in a terminal: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candump can0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Send a packet: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cansend can0 200#01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89" name="" descr=""/>
          <p:cNvPicPr/>
          <p:nvPr/>
        </p:nvPicPr>
        <p:blipFill>
          <a:blip r:embed="rId1"/>
          <a:srcRect l="4897" t="17914" r="9999" b="28885"/>
          <a:stretch/>
        </p:blipFill>
        <p:spPr>
          <a:xfrm>
            <a:off x="5934240" y="3952080"/>
            <a:ext cx="5324040" cy="2495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Demo Video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1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Put demo video here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Resources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3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These slides: </a:t>
            </a:r>
            <a:r>
              <a:rPr b="0" lang="en-CA" sz="2400" spc="-1" strike="noStrike">
                <a:solidFill>
                  <a:schemeClr val="dk1"/>
                </a:solidFill>
                <a:latin typeface="Tw Cen MT"/>
                <a:hlinkClick r:id="rId1"/>
              </a:rPr>
              <a:t>https://github.com/rglenn/yes-you-can/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Wikipedia article on CAN: </a:t>
            </a:r>
            <a:r>
              <a:rPr b="0" lang="en-CA" sz="2400" spc="-1" strike="noStrike">
                <a:solidFill>
                  <a:schemeClr val="dk1"/>
                </a:solidFill>
                <a:latin typeface="Tw Cen MT"/>
                <a:hlinkClick r:id="rId2"/>
              </a:rPr>
              <a:t>https://en.wikipedia.org/wiki/CAN_bus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Using CAN on Python: </a:t>
            </a:r>
            <a:r>
              <a:rPr b="0" lang="en-CA" sz="2400" spc="-1" strike="noStrike">
                <a:solidFill>
                  <a:schemeClr val="dk1"/>
                </a:solidFill>
                <a:latin typeface="Tw Cen MT"/>
                <a:hlinkClick r:id="rId3"/>
              </a:rPr>
              <a:t>https://www.bencz.com/hacks/2016/07/10/python-and-socketcan/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Adafruit CAN guides for Arduino and CircuitPython: </a:t>
            </a:r>
            <a:r>
              <a:rPr b="0" lang="en-CA" sz="2400" spc="-1" strike="noStrike">
                <a:solidFill>
                  <a:schemeClr val="dk1"/>
                </a:solidFill>
                <a:latin typeface="Tw Cen MT"/>
                <a:hlinkClick r:id="rId4"/>
              </a:rPr>
              <a:t>https://learn.adafruit.com/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is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7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Controller Area Network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Automotive technology made by Bosch in the late 1980s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Included as part of the ODB-II standard in North America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Widely supported in both hardware and software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Where is CAN used?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9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1666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Cars, to connect different systems and ECUs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Industrial Automation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Robotics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Aerospace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Pinball machines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Trains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Elevators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There are others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k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7222" lnSpcReduction="10000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Bosch developed the standard, ISO publishes it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Virtually every microcontroller manufacturer has CAN devices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Many SoCs have CAN support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Linux has support through SocketCAN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Python and NodeJS have support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Arduino, CircuitPython, MicroPython, C APIs…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 controllers for devices that don’t support it are available from Microchip and others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Why should I use CAN?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3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5000" lnSpcReduction="10000"/>
          </a:bodyPr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Differential bus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Resists electrical noise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Built-in addressing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Protocol headaches are handled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Has error checking and retransmission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Protocol headaches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are handled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Wide industry support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Lots of parts from many suppliers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Linux support built in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Easy to interface to bigger systems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Tools available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You can debug your system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Cheap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Safe and legal thrill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k?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35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2057400" y="1828800"/>
            <a:ext cx="8000640" cy="443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How does CAN work?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7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Nodes transmit frames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Four types of frame: Message, RTR, Error, Control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Message contains up to 8 bytes of data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RTR is a request to send a Message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Frames have an identifier, 11 bit or 29 bit, data length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38" name="" descr=""/>
          <p:cNvPicPr/>
          <p:nvPr/>
        </p:nvPicPr>
        <p:blipFill>
          <a:blip r:embed="rId1"/>
          <a:stretch/>
        </p:blipFill>
        <p:spPr>
          <a:xfrm>
            <a:off x="476280" y="5491080"/>
            <a:ext cx="11395440" cy="376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k?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0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02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3888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Differential signalling. But a 1 is “recessive”, and 0 is “dominant”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000" spc="-1" strike="noStrike">
                <a:solidFill>
                  <a:schemeClr val="dk1"/>
                </a:solidFill>
                <a:latin typeface="Tw Cen MT"/>
              </a:rPr>
              <a:t>So if one node sends a 0 and another sends a 1… 0 wins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Identifier is transmitted first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Nodes check state of the bus. If the state you’re driving doesn’t match what you’re seeing… collision. Node stops transmitting, waits for the frame to end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So the lowest identifier wins the collision, and keeps transmitting. Every other node waits for the frame to end and tries again.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41" name="" descr=""/>
          <p:cNvPicPr/>
          <p:nvPr/>
        </p:nvPicPr>
        <p:blipFill>
          <a:blip r:embed="rId1"/>
          <a:stretch/>
        </p:blipFill>
        <p:spPr>
          <a:xfrm>
            <a:off x="581040" y="5472000"/>
            <a:ext cx="10686600" cy="1018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639</TotalTime>
  <Application>LibreOffice/24.2.6.2$Linux_X86_64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2024-10-27T01:05:50Z</dcterms:created>
  <dc:creator>Randy Glenn</dc:creator>
  <dc:description/>
  <dc:language>en-US</dc:language>
  <cp:lastModifiedBy/>
  <dcterms:modified xsi:type="dcterms:W3CDTF">2024-10-28T14:17:11Z</dcterms:modified>
  <cp:revision>24</cp:revision>
  <dc:subject/>
  <dc:title>Yes, you CAN…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10</vt:i4>
  </property>
</Properties>
</file>